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K Modular" charset="1" panose="00000800000000000000"/>
      <p:regular r:id="rId13"/>
    </p:embeddedFont>
    <p:embeddedFont>
      <p:font typeface="Fredoka" charset="1" panose="02000000000000000000"/>
      <p:regular r:id="rId14"/>
    </p:embeddedFont>
    <p:embeddedFont>
      <p:font typeface="Canva Sans" charset="1" panose="020B05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 Id="rId5" Target="https://drive.google.com/file/d/1lzusZKeTGksd3LZ8ADJwA3M2UW5G2TjF/view?usp=drive_link" TargetMode="External" Type="http://schemas.openxmlformats.org/officeDocument/2006/relationships/hyperlink"/><Relationship Id="rId6" Target="https://drive.google.com/file/d/1BEexwTkmHoxc_hE6rF3DHqy06BQQgZpQ/view?usp=drive_link"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80717" y="4528769"/>
            <a:ext cx="16526565" cy="3834651"/>
          </a:xfrm>
          <a:prstGeom prst="rect">
            <a:avLst/>
          </a:prstGeom>
        </p:spPr>
        <p:txBody>
          <a:bodyPr anchor="t" rtlCol="false" tIns="0" lIns="0" bIns="0" rIns="0">
            <a:spAutoFit/>
          </a:bodyPr>
          <a:lstStyle/>
          <a:p>
            <a:pPr algn="ctr">
              <a:lnSpc>
                <a:spcPts val="15441"/>
              </a:lnSpc>
              <a:spcBef>
                <a:spcPct val="0"/>
              </a:spcBef>
            </a:pPr>
            <a:r>
              <a:rPr lang="en-US" sz="11029">
                <a:solidFill>
                  <a:srgbClr val="E20E0E"/>
                </a:solidFill>
                <a:latin typeface="HK Modular"/>
                <a:ea typeface="HK Modular"/>
                <a:cs typeface="HK Modular"/>
                <a:sym typeface="HK Modular"/>
              </a:rPr>
              <a:t>Red</a:t>
            </a:r>
            <a:r>
              <a:rPr lang="en-US" sz="11029">
                <a:solidFill>
                  <a:srgbClr val="FFFFFF"/>
                </a:solidFill>
                <a:latin typeface="HK Modular"/>
                <a:ea typeface="HK Modular"/>
                <a:cs typeface="HK Modular"/>
                <a:sym typeface="HK Modular"/>
              </a:rPr>
              <a:t> Light </a:t>
            </a:r>
            <a:r>
              <a:rPr lang="en-US" sz="11029">
                <a:solidFill>
                  <a:srgbClr val="17E820"/>
                </a:solidFill>
                <a:latin typeface="HK Modular"/>
                <a:ea typeface="HK Modular"/>
                <a:cs typeface="HK Modular"/>
                <a:sym typeface="HK Modular"/>
              </a:rPr>
              <a:t>Green</a:t>
            </a:r>
            <a:r>
              <a:rPr lang="en-US" sz="11029">
                <a:solidFill>
                  <a:srgbClr val="FFFFFF"/>
                </a:solidFill>
                <a:latin typeface="HK Modular"/>
                <a:ea typeface="HK Modular"/>
                <a:cs typeface="HK Modular"/>
                <a:sym typeface="HK Modular"/>
              </a:rPr>
              <a:t> Light</a:t>
            </a:r>
          </a:p>
        </p:txBody>
      </p:sp>
      <p:sp>
        <p:nvSpPr>
          <p:cNvPr name="TextBox 4" id="4"/>
          <p:cNvSpPr txBox="true"/>
          <p:nvPr/>
        </p:nvSpPr>
        <p:spPr>
          <a:xfrm rot="0">
            <a:off x="6250019" y="8654833"/>
            <a:ext cx="5787962" cy="1254560"/>
          </a:xfrm>
          <a:prstGeom prst="rect">
            <a:avLst/>
          </a:prstGeom>
        </p:spPr>
        <p:txBody>
          <a:bodyPr anchor="t" rtlCol="false" tIns="0" lIns="0" bIns="0" rIns="0">
            <a:spAutoFit/>
          </a:bodyPr>
          <a:lstStyle/>
          <a:p>
            <a:pPr algn="ctr">
              <a:lnSpc>
                <a:spcPts val="4953"/>
              </a:lnSpc>
            </a:pPr>
            <a:r>
              <a:rPr lang="en-US" sz="4503">
                <a:solidFill>
                  <a:srgbClr val="FFFFFF"/>
                </a:solidFill>
                <a:latin typeface="HK Modular"/>
                <a:ea typeface="HK Modular"/>
                <a:cs typeface="HK Modular"/>
                <a:sym typeface="HK Modular"/>
              </a:rPr>
              <a:t>SAMBIT SAHOO</a:t>
            </a:r>
          </a:p>
          <a:p>
            <a:pPr algn="ctr">
              <a:lnSpc>
                <a:spcPts val="4953"/>
              </a:lnSpc>
              <a:spcBef>
                <a:spcPct val="0"/>
              </a:spcBef>
            </a:pPr>
            <a:r>
              <a:rPr lang="en-US" sz="4503">
                <a:solidFill>
                  <a:srgbClr val="FFFFFF"/>
                </a:solidFill>
                <a:latin typeface="HK Modular"/>
                <a:ea typeface="HK Modular"/>
                <a:cs typeface="HK Modular"/>
                <a:sym typeface="HK Modular"/>
              </a:rPr>
              <a:t>22277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591539" y="9612693"/>
            <a:ext cx="3104923" cy="372591"/>
          </a:xfrm>
          <a:prstGeom prst="rect">
            <a:avLst/>
          </a:prstGeom>
          <a:ln cap="sq">
            <a:noFill/>
            <a:prstDash val="solid"/>
          </a:ln>
        </p:spPr>
      </p:pic>
      <p:sp>
        <p:nvSpPr>
          <p:cNvPr name="TextBox 5" id="5"/>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02</a:t>
            </a:r>
          </a:p>
        </p:txBody>
      </p:sp>
      <p:sp>
        <p:nvSpPr>
          <p:cNvPr name="TextBox 6" id="6"/>
          <p:cNvSpPr txBox="true"/>
          <p:nvPr/>
        </p:nvSpPr>
        <p:spPr>
          <a:xfrm rot="0">
            <a:off x="1028700" y="923925"/>
            <a:ext cx="5834412" cy="977090"/>
          </a:xfrm>
          <a:prstGeom prst="rect">
            <a:avLst/>
          </a:prstGeom>
        </p:spPr>
        <p:txBody>
          <a:bodyPr anchor="t" rtlCol="false" tIns="0" lIns="0" bIns="0" rIns="0">
            <a:spAutoFit/>
          </a:bodyPr>
          <a:lstStyle/>
          <a:p>
            <a:pPr algn="l">
              <a:lnSpc>
                <a:spcPts val="8093"/>
              </a:lnSpc>
              <a:spcBef>
                <a:spcPct val="0"/>
              </a:spcBef>
            </a:pPr>
            <a:r>
              <a:rPr lang="en-US" sz="5781">
                <a:solidFill>
                  <a:srgbClr val="FFFFFF"/>
                </a:solidFill>
                <a:latin typeface="Fredoka"/>
                <a:ea typeface="Fredoka"/>
                <a:cs typeface="Fredoka"/>
                <a:sym typeface="Fredoka"/>
              </a:rPr>
              <a:t>INTRODUCTION</a:t>
            </a:r>
          </a:p>
        </p:txBody>
      </p:sp>
      <p:sp>
        <p:nvSpPr>
          <p:cNvPr name="TextBox 7" id="7"/>
          <p:cNvSpPr txBox="true"/>
          <p:nvPr/>
        </p:nvSpPr>
        <p:spPr>
          <a:xfrm rot="0">
            <a:off x="0" y="2879940"/>
            <a:ext cx="17853290" cy="4538308"/>
          </a:xfrm>
          <a:prstGeom prst="rect">
            <a:avLst/>
          </a:prstGeom>
        </p:spPr>
        <p:txBody>
          <a:bodyPr anchor="t" rtlCol="false" tIns="0" lIns="0" bIns="0" rIns="0">
            <a:spAutoFit/>
          </a:bodyPr>
          <a:lstStyle/>
          <a:p>
            <a:pPr algn="ctr">
              <a:lnSpc>
                <a:spcPts val="6057"/>
              </a:lnSpc>
              <a:spcBef>
                <a:spcPct val="0"/>
              </a:spcBef>
            </a:pPr>
            <a:r>
              <a:rPr lang="en-US" sz="4326">
                <a:solidFill>
                  <a:srgbClr val="FFFFFF"/>
                </a:solidFill>
                <a:latin typeface="Canva Sans"/>
                <a:ea typeface="Canva Sans"/>
                <a:cs typeface="Canva Sans"/>
                <a:sym typeface="Canva Sans"/>
              </a:rPr>
              <a:t> The game “Red Light Green Light” detects player’s movements and tracks actions. Using real time object tracking and motion detection the game identifies whether an object moves during the red light or not. If detects motion during red light or game is not completed within stipulated timeline declares “Game Over” else declares “Winner”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591539" y="9444965"/>
            <a:ext cx="3104923" cy="372591"/>
          </a:xfrm>
          <a:prstGeom prst="rect">
            <a:avLst/>
          </a:prstGeom>
        </p:spPr>
      </p:pic>
      <p:sp>
        <p:nvSpPr>
          <p:cNvPr name="TextBox 5" id="5"/>
          <p:cNvSpPr txBox="true"/>
          <p:nvPr/>
        </p:nvSpPr>
        <p:spPr>
          <a:xfrm rot="0">
            <a:off x="879830" y="1672405"/>
            <a:ext cx="16528340" cy="9215988"/>
          </a:xfrm>
          <a:prstGeom prst="rect">
            <a:avLst/>
          </a:prstGeom>
        </p:spPr>
        <p:txBody>
          <a:bodyPr anchor="t" rtlCol="false" tIns="0" lIns="0" bIns="0" rIns="0">
            <a:spAutoFit/>
          </a:bodyPr>
          <a:lstStyle/>
          <a:p>
            <a:pPr algn="l" marL="696124" indent="-348062" lvl="1">
              <a:lnSpc>
                <a:spcPts val="4514"/>
              </a:lnSpc>
              <a:buFont typeface="Arial"/>
              <a:buChar char="•"/>
            </a:pPr>
            <a:r>
              <a:rPr lang="en-US" sz="3224">
                <a:solidFill>
                  <a:srgbClr val="FFFFFF"/>
                </a:solidFill>
                <a:latin typeface="Canva Sans"/>
                <a:ea typeface="Canva Sans"/>
                <a:cs typeface="Canva Sans"/>
                <a:sym typeface="Canva Sans"/>
              </a:rPr>
              <a:t>Firstly used HOGCV for human detection and creating Bounding box around it.</a:t>
            </a:r>
          </a:p>
          <a:p>
            <a:pPr algn="l">
              <a:lnSpc>
                <a:spcPts val="4514"/>
              </a:lnSpc>
            </a:pPr>
          </a:p>
          <a:p>
            <a:pPr algn="l">
              <a:lnSpc>
                <a:spcPts val="5913"/>
              </a:lnSpc>
            </a:pPr>
            <a:r>
              <a:rPr lang="en-US" sz="4224">
                <a:solidFill>
                  <a:srgbClr val="FFFFFF"/>
                </a:solidFill>
                <a:latin typeface="Fredoka"/>
                <a:ea typeface="Fredoka"/>
                <a:cs typeface="Fredoka"/>
                <a:sym typeface="Fredoka"/>
              </a:rPr>
              <a:t>    </a:t>
            </a:r>
            <a:r>
              <a:rPr lang="en-US" sz="4224">
                <a:solidFill>
                  <a:srgbClr val="FFFFFF"/>
                </a:solidFill>
                <a:latin typeface="Fredoka"/>
                <a:ea typeface="Fredoka"/>
                <a:cs typeface="Fredoka"/>
                <a:sym typeface="Fredoka"/>
              </a:rPr>
              <a:t>WORKFLOW:</a:t>
            </a:r>
          </a:p>
          <a:p>
            <a:pPr algn="l">
              <a:lnSpc>
                <a:spcPts val="5913"/>
              </a:lnSpc>
            </a:pPr>
            <a:r>
              <a:rPr lang="en-US" sz="4224">
                <a:solidFill>
                  <a:srgbClr val="FFFFFF"/>
                </a:solidFill>
                <a:latin typeface="Canva Sans"/>
                <a:ea typeface="Canva Sans"/>
                <a:cs typeface="Canva Sans"/>
                <a:sym typeface="Canva Sans"/>
              </a:rPr>
              <a:t>1. Image Preprocessing</a:t>
            </a:r>
          </a:p>
          <a:p>
            <a:pPr algn="l">
              <a:lnSpc>
                <a:spcPts val="5913"/>
              </a:lnSpc>
            </a:pPr>
            <a:r>
              <a:rPr lang="en-US" sz="4224">
                <a:solidFill>
                  <a:srgbClr val="FFFFFF"/>
                </a:solidFill>
                <a:latin typeface="Canva Sans"/>
                <a:ea typeface="Canva Sans"/>
                <a:cs typeface="Canva Sans"/>
                <a:sym typeface="Canva Sans"/>
              </a:rPr>
              <a:t>2. Compute Gradients</a:t>
            </a:r>
          </a:p>
          <a:p>
            <a:pPr algn="l">
              <a:lnSpc>
                <a:spcPts val="5913"/>
              </a:lnSpc>
            </a:pPr>
            <a:r>
              <a:rPr lang="en-US" sz="4224">
                <a:solidFill>
                  <a:srgbClr val="FFFFFF"/>
                </a:solidFill>
                <a:latin typeface="Canva Sans"/>
                <a:ea typeface="Canva Sans"/>
                <a:cs typeface="Canva Sans"/>
                <a:sym typeface="Canva Sans"/>
              </a:rPr>
              <a:t>3. Orientation Binning</a:t>
            </a:r>
          </a:p>
          <a:p>
            <a:pPr algn="l">
              <a:lnSpc>
                <a:spcPts val="5913"/>
              </a:lnSpc>
            </a:pPr>
            <a:r>
              <a:rPr lang="en-US" sz="4224">
                <a:solidFill>
                  <a:srgbClr val="FFFFFF"/>
                </a:solidFill>
                <a:latin typeface="Canva Sans"/>
                <a:ea typeface="Canva Sans"/>
                <a:cs typeface="Canva Sans"/>
                <a:sym typeface="Canva Sans"/>
              </a:rPr>
              <a:t>4. Block Normalization</a:t>
            </a:r>
          </a:p>
          <a:p>
            <a:pPr algn="l">
              <a:lnSpc>
                <a:spcPts val="5913"/>
              </a:lnSpc>
            </a:pPr>
            <a:r>
              <a:rPr lang="en-US" sz="4224">
                <a:solidFill>
                  <a:srgbClr val="FFFFFF"/>
                </a:solidFill>
                <a:latin typeface="Canva Sans"/>
                <a:ea typeface="Canva Sans"/>
                <a:cs typeface="Canva Sans"/>
                <a:sym typeface="Canva Sans"/>
              </a:rPr>
              <a:t>5. Feature Vector Creation</a:t>
            </a:r>
          </a:p>
          <a:p>
            <a:pPr algn="l">
              <a:lnSpc>
                <a:spcPts val="5913"/>
              </a:lnSpc>
            </a:pPr>
            <a:r>
              <a:rPr lang="en-US" sz="4224">
                <a:solidFill>
                  <a:srgbClr val="FFFFFF"/>
                </a:solidFill>
                <a:latin typeface="Canva Sans"/>
                <a:ea typeface="Canva Sans"/>
                <a:cs typeface="Canva Sans"/>
                <a:sym typeface="Canva Sans"/>
              </a:rPr>
              <a:t>6. Classification</a:t>
            </a:r>
          </a:p>
          <a:p>
            <a:pPr algn="l">
              <a:lnSpc>
                <a:spcPts val="5913"/>
              </a:lnSpc>
            </a:pPr>
            <a:r>
              <a:rPr lang="en-US" sz="4224">
                <a:solidFill>
                  <a:srgbClr val="FFFFFF"/>
                </a:solidFill>
                <a:latin typeface="Canva Sans"/>
                <a:ea typeface="Canva Sans"/>
                <a:cs typeface="Canva Sans"/>
                <a:sym typeface="Canva Sans"/>
              </a:rPr>
              <a:t>7. Sliding Window Detection</a:t>
            </a:r>
          </a:p>
          <a:p>
            <a:pPr algn="l">
              <a:lnSpc>
                <a:spcPts val="5913"/>
              </a:lnSpc>
            </a:pPr>
          </a:p>
          <a:p>
            <a:pPr algn="l">
              <a:lnSpc>
                <a:spcPts val="4374"/>
              </a:lnSpc>
            </a:pPr>
            <a:r>
              <a:rPr lang="en-US" sz="3124">
                <a:solidFill>
                  <a:srgbClr val="FFFFFF"/>
                </a:solidFill>
                <a:latin typeface="Canva Sans"/>
                <a:ea typeface="Canva Sans"/>
                <a:cs typeface="Canva Sans"/>
                <a:sym typeface="Canva Sans"/>
              </a:rPr>
              <a:t> </a:t>
            </a:r>
          </a:p>
          <a:p>
            <a:pPr algn="l">
              <a:lnSpc>
                <a:spcPts val="3312"/>
              </a:lnSpc>
            </a:pPr>
          </a:p>
          <a:p>
            <a:pPr algn="l">
              <a:lnSpc>
                <a:spcPts val="3312"/>
              </a:lnSpc>
            </a:pPr>
          </a:p>
        </p:txBody>
      </p:sp>
      <p:sp>
        <p:nvSpPr>
          <p:cNvPr name="Freeform 6" id="6"/>
          <p:cNvSpPr/>
          <p:nvPr/>
        </p:nvSpPr>
        <p:spPr>
          <a:xfrm flipH="false" flipV="false" rot="0">
            <a:off x="9981479" y="2742168"/>
            <a:ext cx="6578656" cy="5254701"/>
          </a:xfrm>
          <a:custGeom>
            <a:avLst/>
            <a:gdLst/>
            <a:ahLst/>
            <a:cxnLst/>
            <a:rect r="r" b="b" t="t" l="l"/>
            <a:pathLst>
              <a:path h="5254701" w="6578656">
                <a:moveTo>
                  <a:pt x="0" y="0"/>
                </a:moveTo>
                <a:lnTo>
                  <a:pt x="6578656" y="0"/>
                </a:lnTo>
                <a:lnTo>
                  <a:pt x="6578656" y="5254701"/>
                </a:lnTo>
                <a:lnTo>
                  <a:pt x="0" y="5254701"/>
                </a:lnTo>
                <a:lnTo>
                  <a:pt x="0" y="0"/>
                </a:lnTo>
                <a:close/>
              </a:path>
            </a:pathLst>
          </a:custGeom>
          <a:blipFill>
            <a:blip r:embed="rId5"/>
            <a:stretch>
              <a:fillRect l="0" t="0" r="0" b="0"/>
            </a:stretch>
          </a:blipFill>
        </p:spPr>
      </p:sp>
      <p:sp>
        <p:nvSpPr>
          <p:cNvPr name="TextBox 7" id="7"/>
          <p:cNvSpPr txBox="true"/>
          <p:nvPr/>
        </p:nvSpPr>
        <p:spPr>
          <a:xfrm rot="0">
            <a:off x="16656656" y="801438"/>
            <a:ext cx="954735" cy="49263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03</a:t>
            </a:r>
          </a:p>
        </p:txBody>
      </p:sp>
      <p:sp>
        <p:nvSpPr>
          <p:cNvPr name="TextBox 8" id="8"/>
          <p:cNvSpPr txBox="true"/>
          <p:nvPr/>
        </p:nvSpPr>
        <p:spPr>
          <a:xfrm rot="0">
            <a:off x="879830" y="290869"/>
            <a:ext cx="14160950" cy="1003203"/>
          </a:xfrm>
          <a:prstGeom prst="rect">
            <a:avLst/>
          </a:prstGeom>
        </p:spPr>
        <p:txBody>
          <a:bodyPr anchor="t" rtlCol="false" tIns="0" lIns="0" bIns="0" rIns="0">
            <a:spAutoFit/>
          </a:bodyPr>
          <a:lstStyle/>
          <a:p>
            <a:pPr algn="l">
              <a:lnSpc>
                <a:spcPts val="8247"/>
              </a:lnSpc>
              <a:spcBef>
                <a:spcPct val="0"/>
              </a:spcBef>
            </a:pPr>
            <a:r>
              <a:rPr lang="en-US" sz="5891">
                <a:solidFill>
                  <a:srgbClr val="FFFFFF"/>
                </a:solidFill>
                <a:latin typeface="Fredoka"/>
                <a:ea typeface="Fredoka"/>
                <a:cs typeface="Fredoka"/>
                <a:sym typeface="Fredoka"/>
              </a:rPr>
              <a:t>HUMAN  DETECTION using HOGCV</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256789" y="-3627171"/>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591539" y="9444965"/>
            <a:ext cx="3104923" cy="372591"/>
          </a:xfrm>
          <a:prstGeom prst="rect">
            <a:avLst/>
          </a:prstGeom>
        </p:spPr>
      </p:pic>
      <p:sp>
        <p:nvSpPr>
          <p:cNvPr name="TextBox 5" id="5"/>
          <p:cNvSpPr txBox="true"/>
          <p:nvPr/>
        </p:nvSpPr>
        <p:spPr>
          <a:xfrm rot="0">
            <a:off x="16656656" y="801438"/>
            <a:ext cx="954735" cy="49263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04</a:t>
            </a:r>
          </a:p>
        </p:txBody>
      </p:sp>
      <p:sp>
        <p:nvSpPr>
          <p:cNvPr name="TextBox 6" id="6"/>
          <p:cNvSpPr txBox="true"/>
          <p:nvPr/>
        </p:nvSpPr>
        <p:spPr>
          <a:xfrm rot="0">
            <a:off x="512228" y="291574"/>
            <a:ext cx="14160950" cy="1003203"/>
          </a:xfrm>
          <a:prstGeom prst="rect">
            <a:avLst/>
          </a:prstGeom>
        </p:spPr>
        <p:txBody>
          <a:bodyPr anchor="t" rtlCol="false" tIns="0" lIns="0" bIns="0" rIns="0">
            <a:spAutoFit/>
          </a:bodyPr>
          <a:lstStyle/>
          <a:p>
            <a:pPr algn="l">
              <a:lnSpc>
                <a:spcPts val="8247"/>
              </a:lnSpc>
              <a:spcBef>
                <a:spcPct val="0"/>
              </a:spcBef>
            </a:pPr>
            <a:r>
              <a:rPr lang="en-US" sz="5891">
                <a:solidFill>
                  <a:srgbClr val="FFFFFF"/>
                </a:solidFill>
                <a:latin typeface="Fredoka"/>
                <a:ea typeface="Fredoka"/>
                <a:cs typeface="Fredoka"/>
                <a:sym typeface="Fredoka"/>
              </a:rPr>
              <a:t>HUMAN  DETECTION using HOGCV</a:t>
            </a:r>
          </a:p>
        </p:txBody>
      </p:sp>
      <p:sp>
        <p:nvSpPr>
          <p:cNvPr name="TextBox 7" id="7"/>
          <p:cNvSpPr txBox="true"/>
          <p:nvPr/>
        </p:nvSpPr>
        <p:spPr>
          <a:xfrm rot="0">
            <a:off x="512228" y="1418602"/>
            <a:ext cx="16621795" cy="8500752"/>
          </a:xfrm>
          <a:prstGeom prst="rect">
            <a:avLst/>
          </a:prstGeom>
        </p:spPr>
        <p:txBody>
          <a:bodyPr anchor="t" rtlCol="false" tIns="0" lIns="0" bIns="0" rIns="0">
            <a:spAutoFit/>
          </a:bodyPr>
          <a:lstStyle/>
          <a:p>
            <a:pPr algn="l">
              <a:lnSpc>
                <a:spcPts val="5261"/>
              </a:lnSpc>
            </a:pPr>
            <a:r>
              <a:rPr lang="en-US" sz="3758">
                <a:solidFill>
                  <a:srgbClr val="FFFFFF"/>
                </a:solidFill>
                <a:latin typeface="Canva Sans"/>
                <a:ea typeface="Canva Sans"/>
                <a:cs typeface="Canva Sans"/>
                <a:sym typeface="Canva Sans"/>
              </a:rPr>
              <a:t>But I observed, human detection is not performed well here.</a:t>
            </a:r>
          </a:p>
          <a:p>
            <a:pPr algn="l">
              <a:lnSpc>
                <a:spcPts val="5261"/>
              </a:lnSpc>
            </a:pPr>
          </a:p>
          <a:p>
            <a:pPr algn="l">
              <a:lnSpc>
                <a:spcPts val="5261"/>
              </a:lnSpc>
            </a:pPr>
            <a:r>
              <a:rPr lang="en-US" sz="3758">
                <a:solidFill>
                  <a:srgbClr val="FFFFFF"/>
                </a:solidFill>
                <a:latin typeface="Fredoka"/>
                <a:ea typeface="Fredoka"/>
                <a:cs typeface="Fredoka"/>
                <a:sym typeface="Fredoka"/>
              </a:rPr>
              <a:t>Reasons:</a:t>
            </a:r>
          </a:p>
          <a:p>
            <a:pPr algn="l" marL="638583" indent="-319291" lvl="1">
              <a:lnSpc>
                <a:spcPts val="4140"/>
              </a:lnSpc>
              <a:buFont typeface="Arial"/>
              <a:buChar char="•"/>
            </a:pPr>
            <a:r>
              <a:rPr lang="en-US" sz="2957">
                <a:solidFill>
                  <a:srgbClr val="FFFFFF"/>
                </a:solidFill>
                <a:latin typeface="Canva Sans"/>
                <a:ea typeface="Canva Sans"/>
                <a:cs typeface="Canva Sans"/>
                <a:sym typeface="Canva Sans"/>
              </a:rPr>
              <a:t>Extracts handcrafted features, effective for simpler, well-defined tasks but struggles with complex scenarios, such as occlusion, varying scales, and lighting conditions.</a:t>
            </a:r>
          </a:p>
          <a:p>
            <a:pPr algn="l">
              <a:lnSpc>
                <a:spcPts val="4140"/>
              </a:lnSpc>
            </a:pPr>
          </a:p>
          <a:p>
            <a:pPr algn="l" marL="638583" indent="-319291" lvl="1">
              <a:lnSpc>
                <a:spcPts val="4140"/>
              </a:lnSpc>
              <a:buFont typeface="Arial"/>
              <a:buChar char="•"/>
            </a:pPr>
            <a:r>
              <a:rPr lang="en-US" sz="2957">
                <a:solidFill>
                  <a:srgbClr val="FFFFFF"/>
                </a:solidFill>
                <a:latin typeface="Canva Sans"/>
                <a:ea typeface="Canva Sans"/>
                <a:cs typeface="Canva Sans"/>
                <a:sym typeface="Canva Sans"/>
              </a:rPr>
              <a:t>Computationally expensive, especially when combined with sliding window techniques across multiple scales to detect humans at various sizes. This limits its real-time usability.</a:t>
            </a:r>
          </a:p>
          <a:p>
            <a:pPr algn="l">
              <a:lnSpc>
                <a:spcPts val="4140"/>
              </a:lnSpc>
            </a:pPr>
          </a:p>
          <a:p>
            <a:pPr algn="l" marL="638583" indent="-319291" lvl="1">
              <a:lnSpc>
                <a:spcPts val="4140"/>
              </a:lnSpc>
              <a:buFont typeface="Arial"/>
              <a:buChar char="•"/>
            </a:pPr>
            <a:r>
              <a:rPr lang="en-US" sz="2957">
                <a:solidFill>
                  <a:srgbClr val="FFFFFF"/>
                </a:solidFill>
                <a:latin typeface="Canva Sans"/>
                <a:ea typeface="Canva Sans"/>
                <a:cs typeface="Canva Sans"/>
                <a:sym typeface="Canva Sans"/>
              </a:rPr>
              <a:t>Prone to false positives and negatives due to its reliance on manually tuned features and limited ability to generalize across complex datasets.</a:t>
            </a:r>
          </a:p>
          <a:p>
            <a:pPr algn="l">
              <a:lnSpc>
                <a:spcPts val="4140"/>
              </a:lnSpc>
            </a:pPr>
          </a:p>
          <a:p>
            <a:pPr algn="l" marL="638583" indent="-319291" lvl="1">
              <a:lnSpc>
                <a:spcPts val="4140"/>
              </a:lnSpc>
              <a:buFont typeface="Arial"/>
              <a:buChar char="•"/>
            </a:pPr>
            <a:r>
              <a:rPr lang="en-US" sz="2957">
                <a:solidFill>
                  <a:srgbClr val="FFFFFF"/>
                </a:solidFill>
                <a:latin typeface="Canva Sans"/>
                <a:ea typeface="Canva Sans"/>
                <a:cs typeface="Canva Sans"/>
                <a:sym typeface="Canva Sans"/>
              </a:rPr>
              <a:t>uses INRIA dataset (~ 2473 images)</a:t>
            </a:r>
          </a:p>
          <a:p>
            <a:pPr algn="l">
              <a:lnSpc>
                <a:spcPts val="2947"/>
              </a:lnSpc>
            </a:pPr>
          </a:p>
          <a:p>
            <a:pPr algn="l">
              <a:lnSpc>
                <a:spcPts val="294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sp>
        <p:nvSpPr>
          <p:cNvPr name="Freeform 4" id="4"/>
          <p:cNvSpPr/>
          <p:nvPr/>
        </p:nvSpPr>
        <p:spPr>
          <a:xfrm flipH="false" flipV="false" rot="0">
            <a:off x="1028700" y="5298531"/>
            <a:ext cx="7512500" cy="4519025"/>
          </a:xfrm>
          <a:custGeom>
            <a:avLst/>
            <a:gdLst/>
            <a:ahLst/>
            <a:cxnLst/>
            <a:rect r="r" b="b" t="t" l="l"/>
            <a:pathLst>
              <a:path h="4519025" w="7512500">
                <a:moveTo>
                  <a:pt x="0" y="0"/>
                </a:moveTo>
                <a:lnTo>
                  <a:pt x="7512500" y="0"/>
                </a:lnTo>
                <a:lnTo>
                  <a:pt x="7512500" y="4519025"/>
                </a:lnTo>
                <a:lnTo>
                  <a:pt x="0" y="4519025"/>
                </a:lnTo>
                <a:lnTo>
                  <a:pt x="0" y="0"/>
                </a:lnTo>
                <a:close/>
              </a:path>
            </a:pathLst>
          </a:custGeom>
          <a:blipFill>
            <a:blip r:embed="rId4"/>
            <a:stretch>
              <a:fillRect l="0" t="0" r="-465" b="0"/>
            </a:stretch>
          </a:blipFill>
        </p:spPr>
      </p:sp>
      <p:sp>
        <p:nvSpPr>
          <p:cNvPr name="Freeform 5" id="5"/>
          <p:cNvSpPr/>
          <p:nvPr/>
        </p:nvSpPr>
        <p:spPr>
          <a:xfrm flipH="false" flipV="false" rot="0">
            <a:off x="9144000" y="5313806"/>
            <a:ext cx="7990024" cy="4318728"/>
          </a:xfrm>
          <a:custGeom>
            <a:avLst/>
            <a:gdLst/>
            <a:ahLst/>
            <a:cxnLst/>
            <a:rect r="r" b="b" t="t" l="l"/>
            <a:pathLst>
              <a:path h="4318728" w="7990024">
                <a:moveTo>
                  <a:pt x="0" y="0"/>
                </a:moveTo>
                <a:lnTo>
                  <a:pt x="7990024" y="0"/>
                </a:lnTo>
                <a:lnTo>
                  <a:pt x="7990024" y="4318728"/>
                </a:lnTo>
                <a:lnTo>
                  <a:pt x="0" y="4318728"/>
                </a:lnTo>
                <a:lnTo>
                  <a:pt x="0" y="0"/>
                </a:lnTo>
                <a:close/>
              </a:path>
            </a:pathLst>
          </a:custGeom>
          <a:blipFill>
            <a:blip r:embed="rId5"/>
            <a:stretch>
              <a:fillRect l="0" t="0" r="-5209" b="0"/>
            </a:stretch>
          </a:blipFill>
        </p:spPr>
      </p:sp>
      <p:sp>
        <p:nvSpPr>
          <p:cNvPr name="TextBox 6" id="6"/>
          <p:cNvSpPr txBox="true"/>
          <p:nvPr/>
        </p:nvSpPr>
        <p:spPr>
          <a:xfrm rot="0">
            <a:off x="16656656" y="801438"/>
            <a:ext cx="954735" cy="49263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05</a:t>
            </a:r>
          </a:p>
        </p:txBody>
      </p:sp>
      <p:sp>
        <p:nvSpPr>
          <p:cNvPr name="TextBox 7" id="7"/>
          <p:cNvSpPr txBox="true"/>
          <p:nvPr/>
        </p:nvSpPr>
        <p:spPr>
          <a:xfrm rot="0">
            <a:off x="605684" y="290850"/>
            <a:ext cx="14160950" cy="1003221"/>
          </a:xfrm>
          <a:prstGeom prst="rect">
            <a:avLst/>
          </a:prstGeom>
        </p:spPr>
        <p:txBody>
          <a:bodyPr anchor="t" rtlCol="false" tIns="0" lIns="0" bIns="0" rIns="0">
            <a:spAutoFit/>
          </a:bodyPr>
          <a:lstStyle/>
          <a:p>
            <a:pPr algn="l">
              <a:lnSpc>
                <a:spcPts val="8247"/>
              </a:lnSpc>
              <a:spcBef>
                <a:spcPct val="0"/>
              </a:spcBef>
            </a:pPr>
            <a:r>
              <a:rPr lang="en-US" sz="5891">
                <a:solidFill>
                  <a:srgbClr val="FFFFFF"/>
                </a:solidFill>
                <a:latin typeface="Fredoka"/>
                <a:ea typeface="Fredoka"/>
                <a:cs typeface="Fredoka"/>
                <a:sym typeface="Fredoka"/>
              </a:rPr>
              <a:t>HUMAN  DETECTION using YOLO v8</a:t>
            </a:r>
          </a:p>
        </p:txBody>
      </p:sp>
      <p:sp>
        <p:nvSpPr>
          <p:cNvPr name="TextBox 8" id="8"/>
          <p:cNvSpPr txBox="true"/>
          <p:nvPr/>
        </p:nvSpPr>
        <p:spPr>
          <a:xfrm rot="0">
            <a:off x="605684" y="1348295"/>
            <a:ext cx="16528340" cy="4221604"/>
          </a:xfrm>
          <a:prstGeom prst="rect">
            <a:avLst/>
          </a:prstGeom>
        </p:spPr>
        <p:txBody>
          <a:bodyPr anchor="t" rtlCol="false" tIns="0" lIns="0" bIns="0" rIns="0">
            <a:spAutoFit/>
          </a:bodyPr>
          <a:lstStyle/>
          <a:p>
            <a:pPr algn="l">
              <a:lnSpc>
                <a:spcPts val="3814"/>
              </a:lnSpc>
            </a:pPr>
            <a:r>
              <a:rPr lang="en-US" sz="2724">
                <a:solidFill>
                  <a:srgbClr val="FFFFFF"/>
                </a:solidFill>
                <a:latin typeface="Canva Sans"/>
                <a:ea typeface="Canva Sans"/>
                <a:cs typeface="Canva Sans"/>
                <a:sym typeface="Canva Sans"/>
              </a:rPr>
              <a:t>Used YOLO v8 for human detection and creating Bounding box around it.</a:t>
            </a:r>
          </a:p>
          <a:p>
            <a:pPr algn="l">
              <a:lnSpc>
                <a:spcPts val="3814"/>
              </a:lnSpc>
            </a:pPr>
            <a:r>
              <a:rPr lang="en-US" sz="2724">
                <a:solidFill>
                  <a:srgbClr val="FFFFFF"/>
                </a:solidFill>
                <a:latin typeface="Canva Sans"/>
                <a:ea typeface="Canva Sans"/>
                <a:cs typeface="Canva Sans"/>
                <a:sym typeface="Canva Sans"/>
              </a:rPr>
              <a:t>It uses an efficient convolutional neural network (CNN) architecture for fast and accurate real-time detection of objects, including people. It consists-</a:t>
            </a:r>
          </a:p>
          <a:p>
            <a:pPr algn="l" marL="588176" indent="-294088" lvl="1">
              <a:lnSpc>
                <a:spcPts val="3814"/>
              </a:lnSpc>
              <a:buFont typeface="Arial"/>
              <a:buChar char="•"/>
            </a:pPr>
            <a:r>
              <a:rPr lang="en-US" sz="2724" u="sng">
                <a:solidFill>
                  <a:srgbClr val="FFFFFF"/>
                </a:solidFill>
                <a:latin typeface="Canva Sans"/>
                <a:ea typeface="Canva Sans"/>
                <a:cs typeface="Canva Sans"/>
                <a:sym typeface="Canva Sans"/>
              </a:rPr>
              <a:t>Backbone</a:t>
            </a:r>
            <a:r>
              <a:rPr lang="en-US" sz="2724" u="sng">
                <a:solidFill>
                  <a:srgbClr val="FFFFFF"/>
                </a:solidFill>
                <a:latin typeface="Canva Sans"/>
                <a:ea typeface="Canva Sans"/>
                <a:cs typeface="Canva Sans"/>
                <a:sym typeface="Canva Sans"/>
              </a:rPr>
              <a:t>:</a:t>
            </a:r>
            <a:r>
              <a:rPr lang="en-US" sz="2724">
                <a:solidFill>
                  <a:srgbClr val="FFFFFF"/>
                </a:solidFill>
                <a:latin typeface="Canva Sans"/>
                <a:ea typeface="Canva Sans"/>
                <a:cs typeface="Canva Sans"/>
                <a:sym typeface="Canva Sans"/>
              </a:rPr>
              <a:t> Uses a modified CNN architecture. </a:t>
            </a:r>
          </a:p>
          <a:p>
            <a:pPr algn="l" marL="588176" indent="-294088" lvl="1">
              <a:lnSpc>
                <a:spcPts val="3814"/>
              </a:lnSpc>
              <a:buFont typeface="Arial"/>
              <a:buChar char="•"/>
            </a:pPr>
            <a:r>
              <a:rPr lang="en-US" sz="2724" u="sng">
                <a:solidFill>
                  <a:srgbClr val="FFFFFF"/>
                </a:solidFill>
                <a:latin typeface="Canva Sans"/>
                <a:ea typeface="Canva Sans"/>
                <a:cs typeface="Canva Sans"/>
                <a:sym typeface="Canva Sans"/>
              </a:rPr>
              <a:t>Neck:</a:t>
            </a:r>
            <a:r>
              <a:rPr lang="en-US" sz="2724">
                <a:solidFill>
                  <a:srgbClr val="FFFFFF"/>
                </a:solidFill>
                <a:latin typeface="Canva Sans"/>
                <a:ea typeface="Canva Sans"/>
                <a:cs typeface="Canva Sans"/>
                <a:sym typeface="Canva Sans"/>
              </a:rPr>
              <a:t>  Uses a feature pyramid network (FPN) and path aggregation network (PAN) to aggregate information across multiple scales. </a:t>
            </a:r>
          </a:p>
          <a:p>
            <a:pPr algn="l" marL="588176" indent="-294088" lvl="1">
              <a:lnSpc>
                <a:spcPts val="3814"/>
              </a:lnSpc>
              <a:buFont typeface="Arial"/>
              <a:buChar char="•"/>
            </a:pPr>
            <a:r>
              <a:rPr lang="en-US" sz="2724" u="sng">
                <a:solidFill>
                  <a:srgbClr val="FFFFFF"/>
                </a:solidFill>
                <a:latin typeface="Canva Sans"/>
                <a:ea typeface="Canva Sans"/>
                <a:cs typeface="Canva Sans"/>
                <a:sym typeface="Canva Sans"/>
              </a:rPr>
              <a:t>Head</a:t>
            </a:r>
            <a:r>
              <a:rPr lang="en-US" sz="2724">
                <a:solidFill>
                  <a:srgbClr val="FFFFFF"/>
                </a:solidFill>
                <a:latin typeface="Canva Sans"/>
                <a:ea typeface="Canva Sans"/>
                <a:cs typeface="Canva Sans"/>
                <a:sym typeface="Canva Sans"/>
              </a:rPr>
              <a:t>: The head of the model performs the task-specific outputs, which include detecting objects, classifying them (e.g., person, car, dog), and predicting the bounding boxes.</a:t>
            </a:r>
          </a:p>
          <a:p>
            <a:pPr algn="l">
              <a:lnSpc>
                <a:spcPts val="331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591539" y="9444965"/>
            <a:ext cx="3104923" cy="372591"/>
          </a:xfrm>
          <a:prstGeom prst="rect">
            <a:avLst/>
          </a:prstGeom>
        </p:spPr>
      </p:pic>
      <p:sp>
        <p:nvSpPr>
          <p:cNvPr name="Freeform 5" id="5"/>
          <p:cNvSpPr/>
          <p:nvPr/>
        </p:nvSpPr>
        <p:spPr>
          <a:xfrm flipH="false" flipV="false" rot="0">
            <a:off x="11324283" y="1332532"/>
            <a:ext cx="5809740" cy="4115650"/>
          </a:xfrm>
          <a:custGeom>
            <a:avLst/>
            <a:gdLst/>
            <a:ahLst/>
            <a:cxnLst/>
            <a:rect r="r" b="b" t="t" l="l"/>
            <a:pathLst>
              <a:path h="4115650" w="5809740">
                <a:moveTo>
                  <a:pt x="0" y="0"/>
                </a:moveTo>
                <a:lnTo>
                  <a:pt x="5809741" y="0"/>
                </a:lnTo>
                <a:lnTo>
                  <a:pt x="5809741" y="4115650"/>
                </a:lnTo>
                <a:lnTo>
                  <a:pt x="0" y="4115650"/>
                </a:lnTo>
                <a:lnTo>
                  <a:pt x="0" y="0"/>
                </a:lnTo>
                <a:close/>
              </a:path>
            </a:pathLst>
          </a:custGeom>
          <a:blipFill>
            <a:blip r:embed="rId5"/>
            <a:stretch>
              <a:fillRect l="0" t="-6111" r="0" b="-6111"/>
            </a:stretch>
          </a:blipFill>
        </p:spPr>
      </p:sp>
      <p:sp>
        <p:nvSpPr>
          <p:cNvPr name="Freeform 6" id="6"/>
          <p:cNvSpPr/>
          <p:nvPr/>
        </p:nvSpPr>
        <p:spPr>
          <a:xfrm flipH="false" flipV="false" rot="0">
            <a:off x="11324283" y="5486643"/>
            <a:ext cx="5809740" cy="4135124"/>
          </a:xfrm>
          <a:custGeom>
            <a:avLst/>
            <a:gdLst/>
            <a:ahLst/>
            <a:cxnLst/>
            <a:rect r="r" b="b" t="t" l="l"/>
            <a:pathLst>
              <a:path h="4135124" w="5809740">
                <a:moveTo>
                  <a:pt x="0" y="0"/>
                </a:moveTo>
                <a:lnTo>
                  <a:pt x="5809741" y="0"/>
                </a:lnTo>
                <a:lnTo>
                  <a:pt x="5809741" y="4135124"/>
                </a:lnTo>
                <a:lnTo>
                  <a:pt x="0" y="4135124"/>
                </a:lnTo>
                <a:lnTo>
                  <a:pt x="0" y="0"/>
                </a:lnTo>
                <a:close/>
              </a:path>
            </a:pathLst>
          </a:custGeom>
          <a:blipFill>
            <a:blip r:embed="rId6"/>
            <a:stretch>
              <a:fillRect l="0" t="-6462" r="0" b="-6462"/>
            </a:stretch>
          </a:blipFill>
        </p:spPr>
      </p:sp>
      <p:sp>
        <p:nvSpPr>
          <p:cNvPr name="TextBox 7" id="7"/>
          <p:cNvSpPr txBox="true"/>
          <p:nvPr/>
        </p:nvSpPr>
        <p:spPr>
          <a:xfrm rot="0">
            <a:off x="16656656" y="801438"/>
            <a:ext cx="954735" cy="49263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06</a:t>
            </a:r>
          </a:p>
        </p:txBody>
      </p:sp>
      <p:sp>
        <p:nvSpPr>
          <p:cNvPr name="TextBox 8" id="8"/>
          <p:cNvSpPr txBox="true"/>
          <p:nvPr/>
        </p:nvSpPr>
        <p:spPr>
          <a:xfrm rot="0">
            <a:off x="1028700" y="290869"/>
            <a:ext cx="14160950" cy="1003203"/>
          </a:xfrm>
          <a:prstGeom prst="rect">
            <a:avLst/>
          </a:prstGeom>
        </p:spPr>
        <p:txBody>
          <a:bodyPr anchor="t" rtlCol="false" tIns="0" lIns="0" bIns="0" rIns="0">
            <a:spAutoFit/>
          </a:bodyPr>
          <a:lstStyle/>
          <a:p>
            <a:pPr algn="l">
              <a:lnSpc>
                <a:spcPts val="8247"/>
              </a:lnSpc>
              <a:spcBef>
                <a:spcPct val="0"/>
              </a:spcBef>
            </a:pPr>
            <a:r>
              <a:rPr lang="en-US" sz="5891">
                <a:solidFill>
                  <a:srgbClr val="FFFFFF"/>
                </a:solidFill>
                <a:latin typeface="Fredoka"/>
                <a:ea typeface="Fredoka"/>
                <a:cs typeface="Fredoka"/>
                <a:sym typeface="Fredoka"/>
              </a:rPr>
              <a:t>HUMAN  DETECTION using YOLOv8</a:t>
            </a:r>
          </a:p>
        </p:txBody>
      </p:sp>
      <p:sp>
        <p:nvSpPr>
          <p:cNvPr name="TextBox 9" id="9"/>
          <p:cNvSpPr txBox="true"/>
          <p:nvPr/>
        </p:nvSpPr>
        <p:spPr>
          <a:xfrm rot="0">
            <a:off x="512228" y="1418602"/>
            <a:ext cx="8916189" cy="8069407"/>
          </a:xfrm>
          <a:prstGeom prst="rect">
            <a:avLst/>
          </a:prstGeom>
        </p:spPr>
        <p:txBody>
          <a:bodyPr anchor="t" rtlCol="false" tIns="0" lIns="0" bIns="0" rIns="0">
            <a:spAutoFit/>
          </a:bodyPr>
          <a:lstStyle/>
          <a:p>
            <a:pPr algn="l">
              <a:lnSpc>
                <a:spcPts val="5261"/>
              </a:lnSpc>
            </a:pPr>
            <a:r>
              <a:rPr lang="en-US" sz="3758">
                <a:solidFill>
                  <a:srgbClr val="FFFFFF"/>
                </a:solidFill>
                <a:latin typeface="Canva Sans"/>
                <a:ea typeface="Canva Sans"/>
                <a:cs typeface="Canva Sans"/>
                <a:sym typeface="Canva Sans"/>
              </a:rPr>
              <a:t>YOLOv8 outperforms Histogram of Oriented Gradients (HOGCV) in human detection tasks due to its deep learning-based architecture and modern advancements in computer vision.</a:t>
            </a:r>
          </a:p>
          <a:p>
            <a:pPr algn="l" marL="811466" indent="-405733" lvl="1">
              <a:lnSpc>
                <a:spcPts val="5261"/>
              </a:lnSpc>
              <a:buFont typeface="Arial"/>
              <a:buChar char="•"/>
            </a:pPr>
            <a:r>
              <a:rPr lang="en-US" sz="3758">
                <a:solidFill>
                  <a:srgbClr val="FFFFFF"/>
                </a:solidFill>
                <a:latin typeface="Canva Sans"/>
                <a:ea typeface="Canva Sans"/>
                <a:cs typeface="Canva Sans"/>
                <a:sym typeface="Canva Sans"/>
              </a:rPr>
              <a:t>single-stage detection pipeline significantly reducing computation time.</a:t>
            </a:r>
          </a:p>
          <a:p>
            <a:pPr algn="l" marL="811466" indent="-405733" lvl="1">
              <a:lnSpc>
                <a:spcPts val="5261"/>
              </a:lnSpc>
              <a:buFont typeface="Arial"/>
              <a:buChar char="•"/>
            </a:pPr>
            <a:r>
              <a:rPr lang="en-US" sz="3758">
                <a:solidFill>
                  <a:srgbClr val="FFFFFF"/>
                </a:solidFill>
                <a:latin typeface="Canva Sans"/>
                <a:ea typeface="Canva Sans"/>
                <a:cs typeface="Canva Sans"/>
                <a:sym typeface="Canva Sans"/>
              </a:rPr>
              <a:t>uses COCO dataset (over 330,000 images and 80 object categories.)</a:t>
            </a:r>
          </a:p>
          <a:p>
            <a:pPr algn="l">
              <a:lnSpc>
                <a:spcPts val="2947"/>
              </a:lnSpc>
            </a:pPr>
          </a:p>
          <a:p>
            <a:pPr algn="l">
              <a:lnSpc>
                <a:spcPts val="29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587998" y="-4650464"/>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591539" y="9612693"/>
            <a:ext cx="3104923" cy="372591"/>
          </a:xfrm>
          <a:prstGeom prst="rect">
            <a:avLst/>
          </a:prstGeom>
        </p:spPr>
      </p:pic>
      <p:sp>
        <p:nvSpPr>
          <p:cNvPr name="TextBox 5" id="5"/>
          <p:cNvSpPr txBox="true"/>
          <p:nvPr/>
        </p:nvSpPr>
        <p:spPr>
          <a:xfrm rot="0">
            <a:off x="16656656" y="801438"/>
            <a:ext cx="954735" cy="49263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07</a:t>
            </a:r>
          </a:p>
        </p:txBody>
      </p:sp>
      <p:sp>
        <p:nvSpPr>
          <p:cNvPr name="TextBox 6" id="6"/>
          <p:cNvSpPr txBox="true"/>
          <p:nvPr/>
        </p:nvSpPr>
        <p:spPr>
          <a:xfrm rot="0">
            <a:off x="1028700" y="290869"/>
            <a:ext cx="9005452" cy="1003203"/>
          </a:xfrm>
          <a:prstGeom prst="rect">
            <a:avLst/>
          </a:prstGeom>
        </p:spPr>
        <p:txBody>
          <a:bodyPr anchor="t" rtlCol="false" tIns="0" lIns="0" bIns="0" rIns="0">
            <a:spAutoFit/>
          </a:bodyPr>
          <a:lstStyle/>
          <a:p>
            <a:pPr algn="l">
              <a:lnSpc>
                <a:spcPts val="8247"/>
              </a:lnSpc>
              <a:spcBef>
                <a:spcPct val="0"/>
              </a:spcBef>
            </a:pPr>
            <a:r>
              <a:rPr lang="en-US" sz="5891">
                <a:solidFill>
                  <a:srgbClr val="FFFFFF"/>
                </a:solidFill>
                <a:latin typeface="Fredoka"/>
                <a:ea typeface="Fredoka"/>
                <a:cs typeface="Fredoka"/>
                <a:sym typeface="Fredoka"/>
              </a:rPr>
              <a:t>MOTION DETECTION</a:t>
            </a:r>
          </a:p>
        </p:txBody>
      </p:sp>
      <p:sp>
        <p:nvSpPr>
          <p:cNvPr name="TextBox 7" id="7"/>
          <p:cNvSpPr txBox="true"/>
          <p:nvPr/>
        </p:nvSpPr>
        <p:spPr>
          <a:xfrm rot="0">
            <a:off x="1028700" y="1395618"/>
            <a:ext cx="15627956" cy="5768967"/>
          </a:xfrm>
          <a:prstGeom prst="rect">
            <a:avLst/>
          </a:prstGeom>
        </p:spPr>
        <p:txBody>
          <a:bodyPr anchor="t" rtlCol="false" tIns="0" lIns="0" bIns="0" rIns="0">
            <a:spAutoFit/>
          </a:bodyPr>
          <a:lstStyle/>
          <a:p>
            <a:pPr algn="l" marL="663799" indent="-331899" lvl="1">
              <a:lnSpc>
                <a:spcPts val="4304"/>
              </a:lnSpc>
              <a:buFont typeface="Arial"/>
              <a:buChar char="•"/>
            </a:pPr>
            <a:r>
              <a:rPr lang="en-US" sz="3074">
                <a:solidFill>
                  <a:srgbClr val="FFFFFF"/>
                </a:solidFill>
                <a:latin typeface="Canva Sans"/>
                <a:ea typeface="Canva Sans"/>
                <a:cs typeface="Canva Sans"/>
                <a:sym typeface="Canva Sans"/>
              </a:rPr>
              <a:t>Compared consecutive frames from the webcam and looked for differences in pixel values.</a:t>
            </a:r>
          </a:p>
          <a:p>
            <a:pPr algn="l">
              <a:lnSpc>
                <a:spcPts val="2193"/>
              </a:lnSpc>
            </a:pPr>
          </a:p>
          <a:p>
            <a:pPr algn="l" marL="663799" indent="-331899" lvl="1">
              <a:lnSpc>
                <a:spcPts val="4304"/>
              </a:lnSpc>
              <a:buFont typeface="Arial"/>
              <a:buChar char="•"/>
            </a:pPr>
            <a:r>
              <a:rPr lang="en-US" sz="3074">
                <a:solidFill>
                  <a:srgbClr val="FFFFFF"/>
                </a:solidFill>
                <a:latin typeface="Canva Sans"/>
                <a:ea typeface="Canva Sans"/>
                <a:cs typeface="Canva Sans"/>
                <a:sym typeface="Canva Sans"/>
              </a:rPr>
              <a:t>Used Frame Differencing then applied threshold and eventually updated the frames.</a:t>
            </a:r>
          </a:p>
          <a:p>
            <a:pPr algn="l">
              <a:lnSpc>
                <a:spcPts val="4304"/>
              </a:lnSpc>
            </a:pPr>
          </a:p>
          <a:p>
            <a:pPr algn="l" marL="663799" indent="-331899" lvl="1">
              <a:lnSpc>
                <a:spcPts val="4304"/>
              </a:lnSpc>
              <a:buFont typeface="Arial"/>
              <a:buChar char="•"/>
            </a:pPr>
            <a:r>
              <a:rPr lang="en-US" sz="3074">
                <a:solidFill>
                  <a:srgbClr val="FFFFFF"/>
                </a:solidFill>
                <a:latin typeface="Canva Sans"/>
                <a:ea typeface="Canva Sans"/>
                <a:cs typeface="Canva Sans"/>
                <a:sym typeface="Canva Sans"/>
              </a:rPr>
              <a:t>Thresholded image dilated to ensure that small movements are also detected.</a:t>
            </a:r>
          </a:p>
          <a:p>
            <a:pPr algn="l">
              <a:lnSpc>
                <a:spcPts val="2457"/>
              </a:lnSpc>
            </a:pPr>
          </a:p>
          <a:p>
            <a:pPr algn="l" marL="663799" indent="-331899" lvl="1">
              <a:lnSpc>
                <a:spcPts val="4304"/>
              </a:lnSpc>
              <a:buFont typeface="Arial"/>
              <a:buChar char="•"/>
            </a:pPr>
            <a:r>
              <a:rPr lang="en-US" sz="3074">
                <a:solidFill>
                  <a:srgbClr val="FFFFFF"/>
                </a:solidFill>
                <a:latin typeface="Canva Sans"/>
                <a:ea typeface="Canva Sans"/>
                <a:cs typeface="Canva Sans"/>
                <a:sym typeface="Canva Sans"/>
              </a:rPr>
              <a:t>Found Contours in the dilated image.</a:t>
            </a:r>
          </a:p>
          <a:p>
            <a:pPr algn="l">
              <a:lnSpc>
                <a:spcPts val="2853"/>
              </a:lnSpc>
            </a:pPr>
          </a:p>
          <a:p>
            <a:pPr algn="l" marL="663799" indent="-331899" lvl="1">
              <a:lnSpc>
                <a:spcPts val="4304"/>
              </a:lnSpc>
              <a:buFont typeface="Arial"/>
              <a:buChar char="•"/>
            </a:pPr>
            <a:r>
              <a:rPr lang="en-US" sz="3074">
                <a:solidFill>
                  <a:srgbClr val="FFFFFF"/>
                </a:solidFill>
                <a:latin typeface="Canva Sans"/>
                <a:ea typeface="Canva Sans"/>
                <a:cs typeface="Canva Sans"/>
                <a:sym typeface="Canva Sans"/>
              </a:rPr>
              <a:t>If found then motion is detected.</a:t>
            </a:r>
          </a:p>
          <a:p>
            <a:pPr algn="l">
              <a:lnSpc>
                <a:spcPts val="4304"/>
              </a:lnSpc>
            </a:pPr>
          </a:p>
        </p:txBody>
      </p:sp>
      <p:sp>
        <p:nvSpPr>
          <p:cNvPr name="TextBox 8" id="8"/>
          <p:cNvSpPr txBox="true"/>
          <p:nvPr/>
        </p:nvSpPr>
        <p:spPr>
          <a:xfrm rot="0">
            <a:off x="1028700" y="7088385"/>
            <a:ext cx="6593769" cy="727053"/>
          </a:xfrm>
          <a:prstGeom prst="rect">
            <a:avLst/>
          </a:prstGeom>
        </p:spPr>
        <p:txBody>
          <a:bodyPr anchor="t" rtlCol="false" tIns="0" lIns="0" bIns="0" rIns="0">
            <a:spAutoFit/>
          </a:bodyPr>
          <a:lstStyle/>
          <a:p>
            <a:pPr algn="l">
              <a:lnSpc>
                <a:spcPts val="6038"/>
              </a:lnSpc>
              <a:spcBef>
                <a:spcPct val="0"/>
              </a:spcBef>
            </a:pPr>
            <a:r>
              <a:rPr lang="en-US" sz="4313">
                <a:solidFill>
                  <a:srgbClr val="FFFFFF"/>
                </a:solidFill>
                <a:latin typeface="Fredoka"/>
                <a:ea typeface="Fredoka"/>
                <a:cs typeface="Fredoka"/>
                <a:sym typeface="Fredoka"/>
              </a:rPr>
              <a:t>DEMONSTRATION</a:t>
            </a:r>
          </a:p>
        </p:txBody>
      </p:sp>
      <p:sp>
        <p:nvSpPr>
          <p:cNvPr name="TextBox 9" id="9"/>
          <p:cNvSpPr txBox="true"/>
          <p:nvPr/>
        </p:nvSpPr>
        <p:spPr>
          <a:xfrm rot="0">
            <a:off x="1028700" y="8033375"/>
            <a:ext cx="16582691" cy="1299025"/>
          </a:xfrm>
          <a:prstGeom prst="rect">
            <a:avLst/>
          </a:prstGeom>
        </p:spPr>
        <p:txBody>
          <a:bodyPr anchor="t" rtlCol="false" tIns="0" lIns="0" bIns="0" rIns="0">
            <a:spAutoFit/>
          </a:bodyPr>
          <a:lstStyle/>
          <a:p>
            <a:pPr algn="l" marL="536848" indent="-268424" lvl="1">
              <a:lnSpc>
                <a:spcPts val="3481"/>
              </a:lnSpc>
              <a:buFont typeface="Arial"/>
              <a:buChar char="•"/>
            </a:pPr>
            <a:r>
              <a:rPr lang="en-US" sz="2486" u="sng">
                <a:solidFill>
                  <a:srgbClr val="FFFFFF"/>
                </a:solidFill>
                <a:latin typeface="Canva Sans"/>
                <a:ea typeface="Canva Sans"/>
                <a:cs typeface="Canva Sans"/>
                <a:sym typeface="Canva Sans"/>
                <a:hlinkClick r:id="rId5" tooltip="https://drive.google.com/file/d/1lzusZKeTGksd3LZ8ADJwA3M2UW5G2TjF/view?usp=drive_link"/>
              </a:rPr>
              <a:t>Winner</a:t>
            </a:r>
          </a:p>
          <a:p>
            <a:pPr algn="l">
              <a:lnSpc>
                <a:spcPts val="3481"/>
              </a:lnSpc>
            </a:pPr>
          </a:p>
          <a:p>
            <a:pPr algn="l" marL="536848" indent="-268424" lvl="1">
              <a:lnSpc>
                <a:spcPts val="3481"/>
              </a:lnSpc>
              <a:buFont typeface="Arial"/>
              <a:buChar char="•"/>
            </a:pPr>
            <a:r>
              <a:rPr lang="en-US" sz="2486" u="sng">
                <a:solidFill>
                  <a:srgbClr val="FFFFFF"/>
                </a:solidFill>
                <a:latin typeface="Canva Sans"/>
                <a:ea typeface="Canva Sans"/>
                <a:cs typeface="Canva Sans"/>
                <a:sym typeface="Canva Sans"/>
                <a:hlinkClick r:id="rId6" tooltip="https://drive.google.com/file/d/1BEexwTkmHoxc_hE6rF3DHqy06BQQgZpQ/view?usp=drive_link"/>
              </a:rPr>
              <a:t>Game over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DAGXBX_9KDs</dc:identifier>
  <dcterms:modified xsi:type="dcterms:W3CDTF">2011-08-01T06:04:30Z</dcterms:modified>
  <cp:revision>1</cp:revision>
  <dc:title>Red Light Green Light</dc:title>
</cp:coreProperties>
</file>